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81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844"/>
    <a:srgbClr val="00B140"/>
    <a:srgbClr val="00968E"/>
    <a:srgbClr val="006272"/>
    <a:srgbClr val="00A5E1"/>
    <a:srgbClr val="141B4D"/>
    <a:srgbClr val="EF3B24"/>
    <a:srgbClr val="FF7500"/>
    <a:srgbClr val="FFD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7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196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4EB462-98FC-4072-8633-C50B2CCEC85C}" type="datetimeFigureOut">
              <a:rPr lang="en-GB" smtClean="0"/>
              <a:t>25/11/2015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9C4B86-80E6-4D44-A160-807F12D0930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62916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C22AFE-A276-42FB-A93A-B0F7F521EF17}" type="datetimeFigureOut">
              <a:rPr lang="en-GB" smtClean="0"/>
              <a:t>25/11/2015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F689CC-6958-4F62-A2B0-6289660D9B2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268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_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413843"/>
          </a:xfrm>
        </p:spPr>
        <p:txBody>
          <a:bodyPr>
            <a:noAutofit/>
          </a:bodyPr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000" y="6336000"/>
            <a:ext cx="252000" cy="252000"/>
          </a:xfrm>
          <a:prstGeom prst="rect">
            <a:avLst/>
          </a:prstGeom>
        </p:spPr>
        <p:txBody>
          <a:bodyPr/>
          <a:lstStyle/>
          <a:p>
            <a:fld id="{C1B3EF10-4E29-4F0C-9AB6-355B3A7B01AB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874643"/>
            <a:ext cx="7918450" cy="420826"/>
          </a:xfrm>
        </p:spPr>
        <p:txBody>
          <a:bodyPr anchor="b" anchorCtr="0">
            <a:noAutofit/>
          </a:bodyPr>
          <a:lstStyle>
            <a:lvl1pPr marL="0" indent="0">
              <a:buFontTx/>
              <a:buNone/>
              <a:defRPr sz="2400" b="1">
                <a:solidFill>
                  <a:schemeClr val="tx2"/>
                </a:solidFill>
              </a:defRPr>
            </a:lvl1pPr>
            <a:lvl2pPr marL="288000" indent="0">
              <a:buFontTx/>
              <a:buNone/>
              <a:defRPr/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12775" y="3600000"/>
            <a:ext cx="1728000" cy="1728000"/>
          </a:xfrm>
          <a:solidFill>
            <a:srgbClr val="00968E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19"/>
          </p:nvPr>
        </p:nvSpPr>
        <p:spPr>
          <a:xfrm>
            <a:off x="2674800" y="3600000"/>
            <a:ext cx="1728000" cy="1728000"/>
          </a:xfrm>
          <a:solidFill>
            <a:srgbClr val="00B140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4741200" y="3600000"/>
            <a:ext cx="1728000" cy="1728000"/>
          </a:xfrm>
          <a:solidFill>
            <a:schemeClr val="accent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quarter" idx="21"/>
          </p:nvPr>
        </p:nvSpPr>
        <p:spPr>
          <a:xfrm>
            <a:off x="6803225" y="3600000"/>
            <a:ext cx="1728000" cy="1728000"/>
          </a:xfrm>
          <a:solidFill>
            <a:srgbClr val="00A5E1"/>
          </a:solidFill>
          <a:ln>
            <a:noFill/>
          </a:ln>
        </p:spPr>
        <p:txBody>
          <a:bodyPr lIns="144000" tIns="144000" rIns="144000" bIns="144000">
            <a:noAutofit/>
          </a:bodyPr>
          <a:lstStyle>
            <a:lvl1pPr marL="144000" indent="-144000">
              <a:buFont typeface="Wingdings" panose="05000000000000000000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 marL="360000" indent="-144000">
              <a:buFont typeface="Calibri" panose="020F0502020204030204" pitchFamily="34" charset="0"/>
              <a:buChar char="‒"/>
              <a:defRPr sz="1400">
                <a:solidFill>
                  <a:schemeClr val="bg1"/>
                </a:solidFill>
              </a:defRPr>
            </a:lvl2pPr>
            <a:lvl3pPr marL="576000" indent="0">
              <a:buFontTx/>
              <a:buNone/>
              <a:defRPr/>
            </a:lvl3pPr>
            <a:lvl4pPr marL="864000" indent="0">
              <a:buFontTx/>
              <a:buNone/>
              <a:defRPr/>
            </a:lvl4pPr>
            <a:lvl5pPr marL="11520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22" hasCustomPrompt="1"/>
          </p:nvPr>
        </p:nvSpPr>
        <p:spPr>
          <a:xfrm>
            <a:off x="612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Image</a:t>
            </a:r>
            <a:endParaRPr lang="en-GB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23" hasCustomPrompt="1"/>
          </p:nvPr>
        </p:nvSpPr>
        <p:spPr>
          <a:xfrm>
            <a:off x="26748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Image</a:t>
            </a:r>
            <a:endParaRPr lang="en-GB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24" hasCustomPrompt="1"/>
          </p:nvPr>
        </p:nvSpPr>
        <p:spPr>
          <a:xfrm>
            <a:off x="47412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Image</a:t>
            </a:r>
            <a:endParaRPr lang="en-GB" dirty="0"/>
          </a:p>
        </p:txBody>
      </p:sp>
      <p:sp>
        <p:nvSpPr>
          <p:cNvPr id="16" name="Content Placeholder 15"/>
          <p:cNvSpPr>
            <a:spLocks noGrp="1"/>
          </p:cNvSpPr>
          <p:nvPr>
            <p:ph sz="quarter" idx="25" hasCustomPrompt="1"/>
          </p:nvPr>
        </p:nvSpPr>
        <p:spPr>
          <a:xfrm>
            <a:off x="6804000" y="1836000"/>
            <a:ext cx="1728000" cy="1728000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FontTx/>
              <a:buNone/>
              <a:defRPr sz="140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 dirty="0" smtClean="0"/>
              <a:t>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53579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2000" y="460800"/>
            <a:ext cx="7920000" cy="81720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2000" y="1620000"/>
            <a:ext cx="7920000" cy="435133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12000" y="785634"/>
            <a:ext cx="7920000" cy="0"/>
          </a:xfrm>
          <a:prstGeom prst="line">
            <a:avLst/>
          </a:prstGeom>
          <a:ln w="762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8558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4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20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Calibri" panose="020F050202020403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000" indent="-144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Tx/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3EF10-4E29-4F0C-9AB6-355B3A7B01AB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/>
          </p:nvPr>
        </p:nvSpPr>
        <p:spPr>
          <a:xfrm>
            <a:off x="612000" y="971094"/>
            <a:ext cx="3854121" cy="2744259"/>
          </a:xfrm>
        </p:spPr>
        <p:txBody>
          <a:bodyPr/>
          <a:lstStyle/>
          <a:p>
            <a:r>
              <a:rPr lang="en-GB" sz="1600" b="1" dirty="0" smtClean="0"/>
              <a:t>About us</a:t>
            </a:r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The professional body for Chartered Ergonomists and HF specialists</a:t>
            </a:r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Established 1949, military </a:t>
            </a:r>
            <a:r>
              <a:rPr lang="en-GB" dirty="0" smtClean="0"/>
              <a:t>heritage but wide application today within transport, health, energy, manufacturing and more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1,800 </a:t>
            </a:r>
            <a:r>
              <a:rPr lang="en-GB" dirty="0" smtClean="0"/>
              <a:t>members, </a:t>
            </a:r>
            <a:r>
              <a:rPr lang="en-GB" dirty="0" smtClean="0"/>
              <a:t>over 90% UK</a:t>
            </a:r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A respected, authoritative voice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4466120" y="971095"/>
            <a:ext cx="4065105" cy="2744258"/>
          </a:xfrm>
        </p:spPr>
        <p:txBody>
          <a:bodyPr/>
          <a:lstStyle/>
          <a:p>
            <a:r>
              <a:rPr lang="en-GB" sz="1600" b="1" dirty="0" smtClean="0"/>
              <a:t>What do we offer?</a:t>
            </a:r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A network of like-minds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National and Regional Events, including </a:t>
            </a:r>
            <a:r>
              <a:rPr lang="en-GB" dirty="0" smtClean="0"/>
              <a:t>an annual Conference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Relationships with other professional bodies</a:t>
            </a:r>
            <a:endParaRPr lang="en-GB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611999" y="3715354"/>
            <a:ext cx="3854123" cy="2945329"/>
          </a:xfrm>
        </p:spPr>
        <p:txBody>
          <a:bodyPr/>
          <a:lstStyle/>
          <a:p>
            <a:r>
              <a:rPr lang="en-GB" sz="1600" b="1" dirty="0" smtClean="0"/>
              <a:t>What are the </a:t>
            </a:r>
            <a:r>
              <a:rPr lang="en-GB" sz="1600" b="1" dirty="0" smtClean="0"/>
              <a:t>benefits for me?</a:t>
            </a:r>
            <a:endParaRPr lang="en-GB" sz="1600" b="1" dirty="0" smtClean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A </a:t>
            </a:r>
            <a:r>
              <a:rPr lang="en-GB" dirty="0" smtClean="0"/>
              <a:t>recognised, chartered qualification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Included free within your membership: access </a:t>
            </a:r>
            <a:r>
              <a:rPr lang="en-GB" dirty="0" smtClean="0"/>
              <a:t>to professional journals across a wide spectrum </a:t>
            </a:r>
            <a:r>
              <a:rPr lang="en-GB" dirty="0" smtClean="0"/>
              <a:t>of topics from Elsevier </a:t>
            </a:r>
            <a:r>
              <a:rPr lang="en-GB" dirty="0" smtClean="0"/>
              <a:t>and Taylor &amp; Francis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A voice for </a:t>
            </a:r>
            <a:r>
              <a:rPr lang="en-GB" dirty="0" smtClean="0"/>
              <a:t>you as an ergonomist, </a:t>
            </a:r>
            <a:r>
              <a:rPr lang="en-GB" dirty="0" smtClean="0"/>
              <a:t>and an ability for you to influence the development of the profession</a:t>
            </a:r>
            <a:endParaRPr lang="en-GB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21"/>
          </p:nvPr>
        </p:nvSpPr>
        <p:spPr>
          <a:xfrm>
            <a:off x="4466119" y="3715354"/>
            <a:ext cx="4065105" cy="2945330"/>
          </a:xfrm>
        </p:spPr>
        <p:txBody>
          <a:bodyPr/>
          <a:lstStyle/>
          <a:p>
            <a:r>
              <a:rPr lang="en-GB" sz="1600" b="1" dirty="0" smtClean="0"/>
              <a:t>Get in </a:t>
            </a:r>
            <a:r>
              <a:rPr lang="en-GB" sz="1600" b="1" dirty="0" smtClean="0"/>
              <a:t>touch!</a:t>
            </a:r>
            <a:endParaRPr lang="en-GB" sz="1600" b="1" dirty="0" smtClean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www.ergonomics.org.uk</a:t>
            </a:r>
          </a:p>
          <a:p>
            <a:pPr marL="558900" lvl="1" indent="-342900">
              <a:buFont typeface="+mj-lt"/>
              <a:buAutoNum type="arabicPeriod"/>
            </a:pPr>
            <a:r>
              <a:rPr lang="en-GB" b="1" dirty="0"/>
              <a:t>Stephen Barraclough </a:t>
            </a:r>
            <a:br>
              <a:rPr lang="en-GB" b="1" dirty="0"/>
            </a:br>
            <a:r>
              <a:rPr lang="en-GB" b="1" dirty="0"/>
              <a:t>@barraclough_s </a:t>
            </a:r>
            <a:endParaRPr lang="en-GB" dirty="0"/>
          </a:p>
          <a:p>
            <a:pPr marL="558900" lvl="1" indent="-342900">
              <a:buFont typeface="+mj-lt"/>
              <a:buAutoNum type="arabicPeriod"/>
            </a:pPr>
            <a:r>
              <a:rPr lang="en-GB" dirty="0" smtClean="0"/>
              <a:t>s.barraclough@ergonomics.org.uk</a:t>
            </a:r>
          </a:p>
          <a:p>
            <a:pPr marL="216000" lvl="1" indent="0">
              <a:buNone/>
            </a:pPr>
            <a:endParaRPr lang="en-GB" dirty="0"/>
          </a:p>
          <a:p>
            <a:pPr marL="216000" lvl="1" indent="0" algn="ctr">
              <a:buNone/>
            </a:pPr>
            <a:r>
              <a:rPr lang="en-GB" sz="1800" dirty="0" smtClean="0"/>
              <a:t>Add your voice to making work, life and society a better place.</a:t>
            </a:r>
            <a:endParaRPr lang="en-GB" sz="1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2775" y="287712"/>
            <a:ext cx="7918450" cy="420826"/>
          </a:xfrm>
        </p:spPr>
        <p:txBody>
          <a:bodyPr/>
          <a:lstStyle/>
          <a:p>
            <a:r>
              <a:rPr lang="en-GB" dirty="0" smtClean="0"/>
              <a:t>Chartered Institute of Ergonomics and Human Factors </a:t>
            </a:r>
            <a:r>
              <a:rPr lang="en-GB" dirty="0" smtClean="0"/>
              <a:t>– Designing </a:t>
            </a:r>
            <a:r>
              <a:rPr lang="en-GB" dirty="0" smtClean="0"/>
              <a:t>for People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4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8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Presentation title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Presentation title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Presentation title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Introduction&amp;quot;&quot;/&gt;&lt;property id=&quot;20307&quot; value=&quot;281&quot;/&gt;&lt;/object&gt;&lt;object type=&quot;3&quot; unique_id=&quot;10008&quot;&gt;&lt;property id=&quot;20148&quot; value=&quot;5&quot;/&gt;&lt;property id=&quot;20300&quot; value=&quot;Slide 5 - &amp;quot;Heading with text block&amp;quot;&quot;/&gt;&lt;property id=&quot;20307&quot; value=&quot;261&quot;/&gt;&lt;/object&gt;&lt;object type=&quot;3&quot; unique_id=&quot;10009&quot;&gt;&lt;property id=&quot;20148&quot; value=&quot;5&quot;/&gt;&lt;property id=&quot;20300&quot; value=&quot;Slide 6 - &amp;quot;Heading with bulleted text block&amp;quot;&quot;/&gt;&lt;property id=&quot;20307&quot; value=&quot;262&quot;/&gt;&lt;/object&gt;&lt;object type=&quot;3&quot; unique_id=&quot;10010&quot;&gt;&lt;property id=&quot;20148&quot; value=&quot;5&quot;/&gt;&lt;property id=&quot;20300&quot; value=&quot;Slide 7 - &amp;quot;Heading with 2 columns of text&amp;quot;&quot;/&gt;&lt;property id=&quot;20307&quot; value=&quot;263&quot;/&gt;&lt;/object&gt;&lt;object type=&quot;3&quot; unique_id=&quot;10011&quot;&gt;&lt;property id=&quot;20148&quot; value=&quot;5&quot;/&gt;&lt;property id=&quot;20300&quot; value=&quot;Slide 8 - &amp;quot;Heading, text and image/chart/object&amp;quot;&quot;/&gt;&lt;property id=&quot;20307&quot; value=&quot;264&quot;/&gt;&lt;/object&gt;&lt;object type=&quot;3&quot; unique_id=&quot;10012&quot;&gt;&lt;property id=&quot;20148&quot; value=&quot;5&quot;/&gt;&lt;property id=&quot;20300&quot; value=&quot;Slide 9 - &amp;quot;Heading, text and image/chart/object&amp;quot;&quot;/&gt;&lt;property id=&quot;20307&quot; value=&quot;265&quot;/&gt;&lt;/object&gt;&lt;object type=&quot;3&quot; unique_id=&quot;10013&quot;&gt;&lt;property id=&quot;20148&quot; value=&quot;5&quot;/&gt;&lt;property id=&quot;20300&quot; value=&quot;Slide 10 - &amp;quot;Heading, text and image/chart/object&amp;quot;&quot;/&gt;&lt;property id=&quot;20307&quot; value=&quot;282&quot;/&gt;&lt;/object&gt;&lt;object type=&quot;3&quot; unique_id=&quot;10014&quot;&gt;&lt;property id=&quot;20148&quot; value=&quot;5&quot;/&gt;&lt;property id=&quot;20300&quot; value=&quot;Slide 11 - &amp;quot;Heading, text and image/chart/object&amp;quot;&quot;/&gt;&lt;property id=&quot;20307&quot; value=&quot;283&quot;/&gt;&lt;/object&gt;&lt;object type=&quot;3&quot; unique_id=&quot;10015&quot;&gt;&lt;property id=&quot;20148&quot; value=&quot;5&quot;/&gt;&lt;property id=&quot;20300&quot; value=&quot;Slide 12 - &amp;quot;Heading, small amount of text and table&amp;quot;&quot;/&gt;&lt;property id=&quot;20307&quot; value=&quot;266&quot;/&gt;&lt;/object&gt;&lt;object type=&quot;3&quot; unique_id=&quot;10016&quot;&gt;&lt;property id=&quot;20148&quot; value=&quot;5&quot;/&gt;&lt;property id=&quot;20300&quot; value=&quot;Slide 13 - &amp;quot;Heading, small amount of text and table&amp;quot;&quot;/&gt;&lt;property id=&quot;20307&quot; value=&quot;267&quot;/&gt;&lt;/object&gt;&lt;object type=&quot;3&quot; unique_id=&quot;10017&quot;&gt;&lt;property id=&quot;20148&quot; value=&quot;5&quot;/&gt;&lt;property id=&quot;20300&quot; value=&quot;Slide 14 - &amp;quot;Heading, intro text and 3 biographies&amp;quot;&quot;/&gt;&lt;property id=&quot;20307&quot; value=&quot;268&quot;/&gt;&lt;/object&gt;&lt;object type=&quot;3&quot; unique_id=&quot;10018&quot;&gt;&lt;property id=&quot;20148&quot; value=&quot;5&quot;/&gt;&lt;property id=&quot;20300&quot; value=&quot;Slide 15 - &amp;quot;Heading, intro text and 6 biographies&amp;quot;&quot;/&gt;&lt;property id=&quot;20307&quot; value=&quot;269&quot;/&gt;&lt;/object&gt;&lt;object type=&quot;3&quot; unique_id=&quot;10019&quot;&gt;&lt;property id=&quot;20148&quot; value=&quot;5&quot;/&gt;&lt;property id=&quot;20300&quot; value=&quot;Slide 16 - &amp;quot;Heading, subheading and text&amp;quot;&quot;/&gt;&lt;property id=&quot;20307&quot; value=&quot;270&quot;/&gt;&lt;/object&gt;&lt;object type=&quot;3&quot; unique_id=&quot;10020&quot;&gt;&lt;property id=&quot;20148&quot; value=&quot;5&quot;/&gt;&lt;property id=&quot;20300&quot; value=&quot;Slide 17 - &amp;quot;Heading, subheading and bulleted text&amp;quot;&quot;/&gt;&lt;property id=&quot;20307&quot; value=&quot;271&quot;/&gt;&lt;/object&gt;&lt;object type=&quot;3&quot; unique_id=&quot;10021&quot;&gt;&lt;property id=&quot;20148&quot; value=&quot;5&quot;/&gt;&lt;property id=&quot;20300&quot; value=&quot;Slide 18 - &amp;quot;Heading, subheading and 2 columns of text&amp;quot;&quot;/&gt;&lt;property id=&quot;20307&quot; value=&quot;272&quot;/&gt;&lt;/object&gt;&lt;object type=&quot;3&quot; unique_id=&quot;10022&quot;&gt;&lt;property id=&quot;20148&quot; value=&quot;5&quot;/&gt;&lt;property id=&quot;20300&quot; value=&quot;Slide 19 - &amp;quot;Heading, subheading and image/chart/object 1&amp;quot;&quot;/&gt;&lt;property id=&quot;20307&quot; value=&quot;273&quot;/&gt;&lt;/object&gt;&lt;object type=&quot;3&quot; unique_id=&quot;10023&quot;&gt;&lt;property id=&quot;20148&quot; value=&quot;5&quot;/&gt;&lt;property id=&quot;20300&quot; value=&quot;Slide 20 - &amp;quot;Heading, subheading and image/chart/object 2&amp;quot;&quot;/&gt;&lt;property id=&quot;20307&quot; value=&quot;274&quot;/&gt;&lt;/object&gt;&lt;object type=&quot;3&quot; unique_id=&quot;10024&quot;&gt;&lt;property id=&quot;20148&quot; value=&quot;5&quot;/&gt;&lt;property id=&quot;20300&quot; value=&quot;Slide 21 - &amp;quot;Heading, subheading, text and table&amp;quot;&quot;/&gt;&lt;property id=&quot;20307&quot; value=&quot;275&quot;/&gt;&lt;/object&gt;&lt;object type=&quot;3&quot; unique_id=&quot;10025&quot;&gt;&lt;property id=&quot;20148&quot; value=&quot;5&quot;/&gt;&lt;property id=&quot;20300&quot; value=&quot;Slide 22 - &amp;quot;Heading, subheading, text and table&amp;quot;&quot;/&gt;&lt;property id=&quot;20307&quot; value=&quot;276&quot;/&gt;&lt;/object&gt;&lt;object type=&quot;3&quot; unique_id=&quot;10026&quot;&gt;&lt;property id=&quot;20148&quot; value=&quot;5&quot;/&gt;&lt;property id=&quot;20300&quot; value=&quot;Slide 23&quot;/&gt;&lt;property id=&quot;20307&quot; value=&quot;277&quot;/&gt;&lt;/object&gt;&lt;object type=&quot;3&quot; unique_id=&quot;10027&quot;&gt;&lt;property id=&quot;20148&quot; value=&quot;5&quot;/&gt;&lt;property id=&quot;20300&quot; value=&quot;Slide 24 - &amp;quot;Divider slide&amp;quot;&quot;/&gt;&lt;property id=&quot;20307&quot; value=&quot;278&quot;/&gt;&lt;/object&gt;&lt;object type=&quot;3&quot; unique_id=&quot;10028&quot;&gt;&lt;property id=&quot;20148&quot; value=&quot;5&quot;/&gt;&lt;property id=&quot;20300&quot; value=&quot;Slide 25 - &amp;quot;Thank you&amp;quot;&quot;/&gt;&lt;property id=&quot;20307&quot; value=&quot;279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RSSB">
      <a:dk1>
        <a:sysClr val="windowText" lastClr="000000"/>
      </a:dk1>
      <a:lt1>
        <a:sysClr val="window" lastClr="FFFFFF"/>
      </a:lt1>
      <a:dk2>
        <a:srgbClr val="7FC31C"/>
      </a:dk2>
      <a:lt2>
        <a:srgbClr val="00879B"/>
      </a:lt2>
      <a:accent1>
        <a:srgbClr val="005EB8"/>
      </a:accent1>
      <a:accent2>
        <a:srgbClr val="141B4D"/>
      </a:accent2>
      <a:accent3>
        <a:srgbClr val="FF7500"/>
      </a:accent3>
      <a:accent4>
        <a:srgbClr val="5F259F"/>
      </a:accent4>
      <a:accent5>
        <a:srgbClr val="FFD100"/>
      </a:accent5>
      <a:accent6>
        <a:srgbClr val="EF3B24"/>
      </a:accent6>
      <a:hlink>
        <a:srgbClr val="00A5E1"/>
      </a:hlink>
      <a:folHlink>
        <a:srgbClr val="00B140"/>
      </a:folHlink>
    </a:clrScheme>
    <a:fontScheme name="RSSB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RSSB 2015 blank template.potx" id="{6758B034-5FCC-4A41-BEE9-6A79EC3BFCC4}" vid="{0F445788-28B8-4DBA-AED8-407BD2E1222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RSSB 2015 blank template</Template>
  <TotalTime>35</TotalTime>
  <Words>138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Office Theme</vt:lpstr>
      <vt:lpstr>PowerPoint Presentation</vt:lpstr>
    </vt:vector>
  </TitlesOfParts>
  <Company>RSSB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Giulia Lorenzini</dc:creator>
  <cp:lastModifiedBy>Steve Barraclough</cp:lastModifiedBy>
  <cp:revision>5</cp:revision>
  <dcterms:created xsi:type="dcterms:W3CDTF">2015-05-21T11:33:44Z</dcterms:created>
  <dcterms:modified xsi:type="dcterms:W3CDTF">2015-11-25T14:07:18Z</dcterms:modified>
</cp:coreProperties>
</file>