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44"/>
    <a:srgbClr val="00B140"/>
    <a:srgbClr val="00968E"/>
    <a:srgbClr val="006272"/>
    <a:srgbClr val="00A5E1"/>
    <a:srgbClr val="141B4D"/>
    <a:srgbClr val="EF3B24"/>
    <a:srgbClr val="FF7500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7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EB462-98FC-4072-8633-C50B2CCEC85C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4B86-80E6-4D44-A160-807F12D093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1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22AFE-A276-42FB-A93A-B0F7F521EF17}" type="datetimeFigureOut">
              <a:rPr lang="en-GB" smtClean="0"/>
              <a:t>25/11/2015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689CC-6958-4F62-A2B0-6289660D9B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26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_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413843"/>
          </a:xfrm>
        </p:spPr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000" y="6336000"/>
            <a:ext cx="252000" cy="252000"/>
          </a:xfrm>
          <a:prstGeom prst="rect">
            <a:avLst/>
          </a:prstGeom>
        </p:spPr>
        <p:txBody>
          <a:bodyPr/>
          <a:lstStyle/>
          <a:p>
            <a:fld id="{C1B3EF10-4E29-4F0C-9AB6-355B3A7B01A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874643"/>
            <a:ext cx="7918450" cy="420826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2"/>
                </a:solidFill>
              </a:defRPr>
            </a:lvl1pPr>
            <a:lvl2pPr marL="288000" indent="0">
              <a:buFontTx/>
              <a:buNone/>
              <a:defRPr/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12775" y="3600000"/>
            <a:ext cx="1728000" cy="1728000"/>
          </a:xfrm>
          <a:solidFill>
            <a:srgbClr val="00968E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674800" y="3600000"/>
            <a:ext cx="1728000" cy="1728000"/>
          </a:xfrm>
          <a:solidFill>
            <a:srgbClr val="00B140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4741200" y="3600000"/>
            <a:ext cx="1728000" cy="1728000"/>
          </a:xfrm>
          <a:solidFill>
            <a:schemeClr val="accent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803225" y="3600000"/>
            <a:ext cx="1728000" cy="1728000"/>
          </a:xfrm>
          <a:solidFill>
            <a:srgbClr val="00A5E1"/>
          </a:solidFill>
          <a:ln>
            <a:noFill/>
          </a:ln>
        </p:spPr>
        <p:txBody>
          <a:bodyPr lIns="144000" tIns="144000" rIns="144000" bIns="144000">
            <a:noAutofit/>
          </a:bodyPr>
          <a:lstStyle>
            <a:lvl1pPr marL="144000" indent="-144000"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 marL="360000" indent="-144000">
              <a:buFont typeface="Calibri" panose="020F0502020204030204" pitchFamily="34" charset="0"/>
              <a:buChar char="‒"/>
              <a:defRPr sz="1400">
                <a:solidFill>
                  <a:schemeClr val="bg1"/>
                </a:solidFill>
              </a:defRPr>
            </a:lvl2pPr>
            <a:lvl3pPr marL="576000" indent="0">
              <a:buFontTx/>
              <a:buNone/>
              <a:defRPr/>
            </a:lvl3pPr>
            <a:lvl4pPr marL="864000" indent="0">
              <a:buFontTx/>
              <a:buNone/>
              <a:defRPr/>
            </a:lvl4pPr>
            <a:lvl5pPr marL="11520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2" hasCustomPrompt="1"/>
          </p:nvPr>
        </p:nvSpPr>
        <p:spPr>
          <a:xfrm>
            <a:off x="612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Image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3" hasCustomPrompt="1"/>
          </p:nvPr>
        </p:nvSpPr>
        <p:spPr>
          <a:xfrm>
            <a:off x="26748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Image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4" hasCustomPrompt="1"/>
          </p:nvPr>
        </p:nvSpPr>
        <p:spPr>
          <a:xfrm>
            <a:off x="47412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Image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5" hasCustomPrompt="1"/>
          </p:nvPr>
        </p:nvSpPr>
        <p:spPr>
          <a:xfrm>
            <a:off x="6804000" y="1836000"/>
            <a:ext cx="1728000" cy="172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357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00" y="460800"/>
            <a:ext cx="7920000" cy="8172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620000"/>
            <a:ext cx="792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2000" y="785634"/>
            <a:ext cx="7920000" cy="0"/>
          </a:xfrm>
          <a:prstGeom prst="line">
            <a:avLst/>
          </a:prstGeom>
          <a:ln w="762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55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Calibri" panose="020F05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3EF10-4E29-4F0C-9AB6-355B3A7B01A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612000" y="971094"/>
            <a:ext cx="3854121" cy="2744259"/>
          </a:xfrm>
        </p:spPr>
        <p:txBody>
          <a:bodyPr/>
          <a:lstStyle/>
          <a:p>
            <a:r>
              <a:rPr lang="en-GB" sz="1600" b="1" dirty="0" smtClean="0"/>
              <a:t>About us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The professional body for Chartered Ergonomists and HF specialists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Established 1949, military </a:t>
            </a:r>
            <a:r>
              <a:rPr lang="en-GB" dirty="0" smtClean="0"/>
              <a:t>heritage but wide application today within transport, health, energy, manufacturing and more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1,800 </a:t>
            </a:r>
            <a:r>
              <a:rPr lang="en-GB" dirty="0" smtClean="0"/>
              <a:t>members, </a:t>
            </a:r>
            <a:r>
              <a:rPr lang="en-GB" dirty="0" smtClean="0"/>
              <a:t>over 90% UK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A respected, authoritative voice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4466120" y="971095"/>
            <a:ext cx="4065105" cy="2744258"/>
          </a:xfrm>
        </p:spPr>
        <p:txBody>
          <a:bodyPr/>
          <a:lstStyle/>
          <a:p>
            <a:r>
              <a:rPr lang="en-GB" sz="1600" b="1" dirty="0" smtClean="0"/>
              <a:t>What do we offer?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A network of like-minds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National and Regional Events, including </a:t>
            </a:r>
            <a:r>
              <a:rPr lang="en-GB" dirty="0" smtClean="0"/>
              <a:t>an annual Conference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Relationships with other professional bodies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611999" y="3715354"/>
            <a:ext cx="3854123" cy="2945329"/>
          </a:xfrm>
        </p:spPr>
        <p:txBody>
          <a:bodyPr/>
          <a:lstStyle/>
          <a:p>
            <a:r>
              <a:rPr lang="en-GB" sz="1600" b="1" dirty="0" smtClean="0"/>
              <a:t>What are the </a:t>
            </a:r>
            <a:r>
              <a:rPr lang="en-GB" sz="1600" b="1" dirty="0" smtClean="0"/>
              <a:t>benefits for me?</a:t>
            </a:r>
            <a:endParaRPr lang="en-GB" sz="1600" b="1" dirty="0" smtClean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 smtClean="0"/>
              <a:t>recognised, chartered qualification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Included free within your membership: access </a:t>
            </a:r>
            <a:r>
              <a:rPr lang="en-GB" dirty="0" smtClean="0"/>
              <a:t>to professional journals across a wide spectrum </a:t>
            </a:r>
            <a:r>
              <a:rPr lang="en-GB" dirty="0" smtClean="0"/>
              <a:t>of topics from Elsevier </a:t>
            </a:r>
            <a:r>
              <a:rPr lang="en-GB" dirty="0" smtClean="0"/>
              <a:t>and Taylor &amp; Francis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A voice for </a:t>
            </a:r>
            <a:r>
              <a:rPr lang="en-GB" dirty="0" smtClean="0"/>
              <a:t>you as an ergonomist, </a:t>
            </a:r>
            <a:r>
              <a:rPr lang="en-GB" dirty="0" smtClean="0"/>
              <a:t>and an ability for you to influence the development of the profession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466119" y="3715354"/>
            <a:ext cx="4065105" cy="2945330"/>
          </a:xfrm>
        </p:spPr>
        <p:txBody>
          <a:bodyPr/>
          <a:lstStyle/>
          <a:p>
            <a:r>
              <a:rPr lang="en-GB" sz="1600" b="1" dirty="0" smtClean="0"/>
              <a:t>Get in </a:t>
            </a:r>
            <a:r>
              <a:rPr lang="en-GB" sz="1600" b="1" dirty="0" smtClean="0"/>
              <a:t>touch!</a:t>
            </a:r>
            <a:endParaRPr lang="en-GB" sz="1600" b="1" dirty="0" smtClean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www.ergonomics.org.uk</a:t>
            </a:r>
          </a:p>
          <a:p>
            <a:pPr marL="558900" lvl="1" indent="-342900">
              <a:buFont typeface="+mj-lt"/>
              <a:buAutoNum type="arabicPeriod"/>
            </a:pPr>
            <a:r>
              <a:rPr lang="en-GB" b="1" dirty="0"/>
              <a:t>Stephen Barraclough </a:t>
            </a:r>
            <a:br>
              <a:rPr lang="en-GB" b="1" dirty="0"/>
            </a:br>
            <a:r>
              <a:rPr lang="en-GB" b="1" dirty="0"/>
              <a:t>@barraclough_s </a:t>
            </a:r>
            <a:endParaRPr lang="en-GB" dirty="0"/>
          </a:p>
          <a:p>
            <a:pPr marL="558900" lvl="1" indent="-342900">
              <a:buFont typeface="+mj-lt"/>
              <a:buAutoNum type="arabicPeriod"/>
            </a:pPr>
            <a:r>
              <a:rPr lang="en-GB" dirty="0" smtClean="0"/>
              <a:t>s.barraclough@ergonomics.org.uk</a:t>
            </a:r>
          </a:p>
          <a:p>
            <a:pPr marL="216000" lvl="1" indent="0">
              <a:buNone/>
            </a:pPr>
            <a:endParaRPr lang="en-GB" dirty="0"/>
          </a:p>
          <a:p>
            <a:pPr marL="216000" lvl="1" indent="0" algn="ctr">
              <a:buNone/>
            </a:pPr>
            <a:r>
              <a:rPr lang="en-GB" sz="1800" dirty="0" smtClean="0"/>
              <a:t>Add your voice to making work, life and society a better place.</a:t>
            </a:r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775" y="287712"/>
            <a:ext cx="7918450" cy="420826"/>
          </a:xfrm>
        </p:spPr>
        <p:txBody>
          <a:bodyPr/>
          <a:lstStyle/>
          <a:p>
            <a:r>
              <a:rPr lang="en-GB" dirty="0" smtClean="0"/>
              <a:t>Chartered Institute of Ergonomics and Human Factors </a:t>
            </a:r>
            <a:r>
              <a:rPr lang="en-GB" dirty="0" smtClean="0"/>
              <a:t>– Designing </a:t>
            </a:r>
            <a:r>
              <a:rPr lang="en-GB" dirty="0" smtClean="0"/>
              <a:t>for People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4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Presentation titl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resentation titl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81&quot;/&gt;&lt;/object&gt;&lt;object type=&quot;3&quot; unique_id=&quot;10008&quot;&gt;&lt;property id=&quot;20148&quot; value=&quot;5&quot;/&gt;&lt;property id=&quot;20300&quot; value=&quot;Slide 5 - &amp;quot;Heading with text block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Heading with bulleted text block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Heading with 2 columns of text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Heading, text and image/chart/object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ading, text and image/chart/object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ading, text and image/chart/object&amp;quot;&quot;/&gt;&lt;property id=&quot;20307&quot; value=&quot;282&quot;/&gt;&lt;/object&gt;&lt;object type=&quot;3&quot; unique_id=&quot;10014&quot;&gt;&lt;property id=&quot;20148&quot; value=&quot;5&quot;/&gt;&lt;property id=&quot;20300&quot; value=&quot;Slide 11 - &amp;quot;Heading, text and image/chart/object&amp;quot;&quot;/&gt;&lt;property id=&quot;20307&quot; value=&quot;283&quot;/&gt;&lt;/object&gt;&lt;object type=&quot;3&quot; unique_id=&quot;10015&quot;&gt;&lt;property id=&quot;20148&quot; value=&quot;5&quot;/&gt;&lt;property id=&quot;20300&quot; value=&quot;Slide 12 - &amp;quot;Heading, small amount of text and tabl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Heading, small amount of text and table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Heading, intro text and 3 biographies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Heading, intro text and 6 biographies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Heading, subheading and text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eading, subheading and bulleted text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Heading, subheading and 2 columns of text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Heading, subheading and image/chart/object 1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Heading, subheading and image/chart/object 2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Heading, subheading, text and table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Heading, subheading, text and table&amp;quot;&quot;/&gt;&lt;property id=&quot;20307&quot; value=&quot;276&quot;/&gt;&lt;/object&gt;&lt;object type=&quot;3&quot; unique_id=&quot;10026&quot;&gt;&lt;property id=&quot;20148&quot; value=&quot;5&quot;/&gt;&lt;property id=&quot;20300&quot; value=&quot;Slide 23&quot;/&gt;&lt;property id=&quot;20307&quot; value=&quot;277&quot;/&gt;&lt;/object&gt;&lt;object type=&quot;3&quot; unique_id=&quot;10027&quot;&gt;&lt;property id=&quot;20148&quot; value=&quot;5&quot;/&gt;&lt;property id=&quot;20300&quot; value=&quot;Slide 24 - &amp;quot;Divider slide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Thank you&amp;quot;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RSSB">
      <a:dk1>
        <a:sysClr val="windowText" lastClr="000000"/>
      </a:dk1>
      <a:lt1>
        <a:sysClr val="window" lastClr="FFFFFF"/>
      </a:lt1>
      <a:dk2>
        <a:srgbClr val="7FC31C"/>
      </a:dk2>
      <a:lt2>
        <a:srgbClr val="00879B"/>
      </a:lt2>
      <a:accent1>
        <a:srgbClr val="005EB8"/>
      </a:accent1>
      <a:accent2>
        <a:srgbClr val="141B4D"/>
      </a:accent2>
      <a:accent3>
        <a:srgbClr val="FF7500"/>
      </a:accent3>
      <a:accent4>
        <a:srgbClr val="5F259F"/>
      </a:accent4>
      <a:accent5>
        <a:srgbClr val="FFD100"/>
      </a:accent5>
      <a:accent6>
        <a:srgbClr val="EF3B24"/>
      </a:accent6>
      <a:hlink>
        <a:srgbClr val="00A5E1"/>
      </a:hlink>
      <a:folHlink>
        <a:srgbClr val="00B140"/>
      </a:folHlink>
    </a:clrScheme>
    <a:fontScheme name="RSS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SSB 2015 blank template.potx" id="{6758B034-5FCC-4A41-BEE9-6A79EC3BFCC4}" vid="{0F445788-28B8-4DBA-AED8-407BD2E122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RSSB 2015 blank template</Template>
  <TotalTime>35</TotalTime>
  <Words>138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RSSB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 Lorenzini</dc:creator>
  <cp:lastModifiedBy>Steve Barraclough</cp:lastModifiedBy>
  <cp:revision>5</cp:revision>
  <dcterms:created xsi:type="dcterms:W3CDTF">2015-05-21T11:33:44Z</dcterms:created>
  <dcterms:modified xsi:type="dcterms:W3CDTF">2015-11-25T14:07:18Z</dcterms:modified>
</cp:coreProperties>
</file>